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9" r:id="rId4"/>
    <p:sldId id="260" r:id="rId5"/>
    <p:sldId id="268" r:id="rId6"/>
    <p:sldId id="261" r:id="rId7"/>
    <p:sldId id="272" r:id="rId8"/>
    <p:sldId id="265" r:id="rId9"/>
    <p:sldId id="266" r:id="rId10"/>
    <p:sldId id="264" r:id="rId11"/>
    <p:sldId id="275" r:id="rId12"/>
    <p:sldId id="270" r:id="rId13"/>
    <p:sldId id="273" r:id="rId14"/>
    <p:sldId id="269" r:id="rId15"/>
    <p:sldId id="263" r:id="rId16"/>
    <p:sldId id="271" r:id="rId17"/>
    <p:sldId id="26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9FC"/>
    <a:srgbClr val="FFC9FB"/>
    <a:srgbClr val="6CBDF4"/>
    <a:srgbClr val="ADEB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52DD4D-0664-41FB-9E8F-33AC353B8B15}" v="619" dt="2022-03-24T17:40:58.6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DDB1D-82DC-42BA-956F-D2AD2CD0B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1CE8-5D02-4591-8660-DE9AD7702B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7695C-893F-44C3-AFA5-481ADE1D8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5ACB4-8E1D-4F16-A023-2F129D5A68B8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0A6B2-FEBB-4AB2-BC6A-78523EC36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5F82D-2122-45A3-BF7B-2EC415B0B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15EAA-9E67-4112-934C-0C223F9EB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175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87F2C-E649-4CA9-9D24-26BC9944D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FBA471-BFA6-42AA-9040-6BB254870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57F6DC-4AF7-4C7C-9486-335660B2C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5ACB4-8E1D-4F16-A023-2F129D5A68B8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C5F0C-3CC9-468A-B7E7-51E75A914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F5642-9ED0-4F35-AD9A-85BCC27AE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15EAA-9E67-4112-934C-0C223F9EB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002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64713D-45E7-4E95-9FA2-203DDA1AD7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241529-03D3-4930-9E32-0872EEF5EF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77990-4450-465A-B2CA-E058F6DDB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5ACB4-8E1D-4F16-A023-2F129D5A68B8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9418AD-DA99-42AD-95B8-E57E9E3E4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2FC78-7B41-4903-B60E-DD67301B6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15EAA-9E67-4112-934C-0C223F9EB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095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37599-251F-4A67-8036-F3A4EDEB6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C9987-7A23-4B58-B823-6DC049C4EF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36DD2-FDE0-42FC-ACB5-A7D6C46F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5ACB4-8E1D-4F16-A023-2F129D5A68B8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9ACF5-1FB8-4BE7-A6B5-D5220C2A7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656AB-63EF-42E8-8798-852CF78DB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15EAA-9E67-4112-934C-0C223F9EB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569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E1A0E-68BF-4D02-9EDC-0CC6F23A6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E8F1A-3F6E-4E3B-A3C1-80666C33B7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32B5A-B21F-4095-AB1B-87EAECB7F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5ACB4-8E1D-4F16-A023-2F129D5A68B8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007F1-34DF-4ABA-AD68-382E75E53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747E6-2B61-4CD8-87BE-8FB5DE769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15EAA-9E67-4112-934C-0C223F9EB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31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36C1A-12F2-4021-B1DC-E9A50DE5F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299D6-E9F6-43DE-AF71-31E62F3AD7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2FAFDC-8A30-4555-8648-FBCE9EC5D5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FED1AE-D7AA-45E1-AB43-9C9011EFC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5ACB4-8E1D-4F16-A023-2F129D5A68B8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120078-A13C-49FB-8B7D-547D6097C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07E36-1323-4DBA-8BE5-8619E5065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15EAA-9E67-4112-934C-0C223F9EB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028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5FCAF-9A94-4CAE-9D9C-B21E5D5D6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D2F2E6-3FA0-43F5-80FC-FD84237DE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0C9AA8-7DCA-47B6-AAF5-1A3F502443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627776-F75C-49AE-9C4E-C140944E1A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65D598-B89C-4D89-BDBE-CABC77A392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1BEAAC-855E-4CD7-8FC8-0BEDAB3D8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5ACB4-8E1D-4F16-A023-2F129D5A68B8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A70EB6-E293-4236-A52B-8DA518CD8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DEFA73-E7E4-4A60-82F0-7AB43616C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15EAA-9E67-4112-934C-0C223F9EB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41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083E5-78AC-45CA-94AD-0E6A32ECA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1D52D0-1BB4-43CF-92D5-8EEF60126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5ACB4-8E1D-4F16-A023-2F129D5A68B8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E2FF94-C2A0-4FB1-8FDF-881A7A618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5A81AC-FD9A-4860-AF2E-8167C954B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15EAA-9E67-4112-934C-0C223F9EB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951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1C796E-9101-43AC-963E-CB505E38C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5ACB4-8E1D-4F16-A023-2F129D5A68B8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6DE426-2379-4DCB-8BBC-E1D89BE9B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BCD820-05A2-4614-99C6-2C06BC29A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15EAA-9E67-4112-934C-0C223F9EB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62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0EEE4-DA86-4B9B-A033-6A5AF6FFC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29459-A31A-4A9C-AE93-B4A05F00A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0E7FF9-94DD-4055-B228-4B1C13CF6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2019C0-5662-469E-B640-F4F07F80B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5ACB4-8E1D-4F16-A023-2F129D5A68B8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25AF53-C015-4266-B168-ACCDB9AB3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860E52-992F-4A7C-A373-7F63D8FF2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15EAA-9E67-4112-934C-0C223F9EB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06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17D1B-FB2B-4D37-A81A-D67892430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5C21CF-8C7B-4973-A596-00745CCB3F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DCD7FB-8285-412F-A5C0-5D78C5A8AF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3AA0BC-A204-4444-8650-613E2BCE2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5ACB4-8E1D-4F16-A023-2F129D5A68B8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609E9E-A7F6-40AC-AFE3-E61B33524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C61940-E723-40E5-8EC6-A6F4F27BC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15EAA-9E67-4112-934C-0C223F9EB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263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D9FC"/>
            </a:gs>
            <a:gs pos="91000">
              <a:srgbClr val="6CBDF4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8194FC-2CAC-488A-A966-4BCBBB079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B9DDA5-A6BB-438D-8659-D2FEE476B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134C50-B0EC-45FC-BDD2-8C1D536F16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5ACB4-8E1D-4F16-A023-2F129D5A68B8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226A12-41A0-4477-8406-3F9032E7CC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76964-F386-4464-A9B6-2C21E8EDD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15EAA-9E67-4112-934C-0C223F9EB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84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571B9-9D12-490F-B1AA-77C7848F6A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31559" y="237478"/>
            <a:ext cx="12655112" cy="2869108"/>
          </a:xfrm>
        </p:spPr>
        <p:txBody>
          <a:bodyPr>
            <a:normAutofit/>
          </a:bodyPr>
          <a:lstStyle/>
          <a:p>
            <a:r>
              <a:rPr lang="en-US" sz="6600" dirty="0">
                <a:latin typeface="Bauhaus 93" panose="04030905020B02020C02" pitchFamily="82" charset="0"/>
              </a:rPr>
              <a:t>TRANSGENDER DAY OF VISIBILITY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CC5D61-E6FE-4E73-A321-21079A0FC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7" y="4706892"/>
            <a:ext cx="9144000" cy="1655762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Bauhaus 93" panose="04030905020B02020C02" pitchFamily="82" charset="0"/>
              </a:rPr>
              <a:t>March 31, 2022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6F9B345-F6E5-44E2-BEB7-2277AFE78555}"/>
              </a:ext>
            </a:extLst>
          </p:cNvPr>
          <p:cNvSpPr txBox="1">
            <a:spLocks/>
          </p:cNvSpPr>
          <p:nvPr/>
        </p:nvSpPr>
        <p:spPr>
          <a:xfrm>
            <a:off x="1523997" y="2891261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>
                <a:latin typeface="Bauhaus 93" panose="04030905020B02020C02" pitchFamily="82" charset="0"/>
              </a:rPr>
              <a:t>Out and Proud</a:t>
            </a:r>
          </a:p>
        </p:txBody>
      </p:sp>
    </p:spTree>
    <p:extLst>
      <p:ext uri="{BB962C8B-B14F-4D97-AF65-F5344CB8AC3E}">
        <p14:creationId xmlns:p14="http://schemas.microsoft.com/office/powerpoint/2010/main" val="2629598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CE424-692F-496E-8364-3E8767CB4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1298" y="1446244"/>
            <a:ext cx="3932237" cy="1600200"/>
          </a:xfrm>
        </p:spPr>
        <p:txBody>
          <a:bodyPr>
            <a:noAutofit/>
          </a:bodyPr>
          <a:lstStyle/>
          <a:p>
            <a:r>
              <a:rPr lang="en-US" sz="5400" dirty="0">
                <a:latin typeface="Bauhaus 93" panose="04030905020B02020C02" pitchFamily="82" charset="0"/>
              </a:rPr>
              <a:t>Marsha P. Johnson</a:t>
            </a:r>
            <a:br>
              <a:rPr lang="en-US" sz="5400" dirty="0">
                <a:latin typeface="Bauhaus 93" panose="04030905020B02020C02" pitchFamily="82" charset="0"/>
              </a:rPr>
            </a:br>
            <a:endParaRPr lang="en-US" sz="5400" dirty="0">
              <a:latin typeface="Bauhaus 93" panose="04030905020B02020C02" pitchFamily="8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6031E0-F5AF-4217-A8F4-70A99E6890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91297" y="2803110"/>
            <a:ext cx="3932237" cy="3811588"/>
          </a:xfrm>
        </p:spPr>
        <p:txBody>
          <a:bodyPr>
            <a:normAutofit/>
          </a:bodyPr>
          <a:lstStyle/>
          <a:p>
            <a:r>
              <a:rPr lang="en-US" sz="2400" dirty="0"/>
              <a:t>Trailblazing gay and trans liberation activist and self-identified drag queen, known for her outspokenness and advocacy for transgender rights during the time of the Stonewall Uprising in 1969</a:t>
            </a:r>
          </a:p>
        </p:txBody>
      </p:sp>
      <p:pic>
        <p:nvPicPr>
          <p:cNvPr id="8" name="Picture Placeholder 7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BEEB0D13-9B2F-4ADF-BC12-81CE8C21D99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499221" y="838135"/>
            <a:ext cx="6172200" cy="4873625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ED5D39-DF94-42AA-B709-B15AF4CA7FF7}"/>
              </a:ext>
            </a:extLst>
          </p:cNvPr>
          <p:cNvSpPr txBox="1"/>
          <p:nvPr/>
        </p:nvSpPr>
        <p:spPr>
          <a:xfrm>
            <a:off x="7119791" y="2160204"/>
            <a:ext cx="20869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Bauhaus 93" panose="04030905020B02020C02" pitchFamily="82" charset="0"/>
              </a:rPr>
              <a:t>she/her</a:t>
            </a:r>
          </a:p>
          <a:p>
            <a:endParaRPr lang="en-US" sz="2400" dirty="0">
              <a:latin typeface="Bauhaus 93" panose="04030905020B02020C02" pitchFamily="8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FB800C-01CD-42D4-9624-F37A5ABB1B13}"/>
              </a:ext>
            </a:extLst>
          </p:cNvPr>
          <p:cNvSpPr txBox="1"/>
          <p:nvPr/>
        </p:nvSpPr>
        <p:spPr>
          <a:xfrm>
            <a:off x="10649322" y="151906"/>
            <a:ext cx="20869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Bauhaus 93" panose="04030905020B02020C02" pitchFamily="82" charset="0"/>
              </a:rPr>
              <a:t>1945-1992</a:t>
            </a:r>
          </a:p>
          <a:p>
            <a:endParaRPr lang="en-US" sz="2400" dirty="0"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445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CE424-692F-496E-8364-3E8767CB4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9020" y="536626"/>
            <a:ext cx="4483930" cy="1600200"/>
          </a:xfrm>
        </p:spPr>
        <p:txBody>
          <a:bodyPr>
            <a:noAutofit/>
          </a:bodyPr>
          <a:lstStyle/>
          <a:p>
            <a:r>
              <a:rPr lang="en-US" sz="5400" dirty="0">
                <a:latin typeface="Bauhaus 93" panose="04030905020B02020C02" pitchFamily="82" charset="0"/>
              </a:rPr>
              <a:t>Peppermint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6031E0-F5AF-4217-A8F4-70A99E6890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19791" y="2815381"/>
            <a:ext cx="3932237" cy="3811588"/>
          </a:xfrm>
        </p:spPr>
        <p:txBody>
          <a:bodyPr>
            <a:normAutofit/>
          </a:bodyPr>
          <a:lstStyle/>
          <a:p>
            <a:r>
              <a:rPr lang="en-US" sz="2400" dirty="0"/>
              <a:t>Actress, drag queen, and activist from New York City, known for her appearances on </a:t>
            </a:r>
            <a:r>
              <a:rPr lang="en-US" sz="2400" i="1" dirty="0"/>
              <a:t>Ru Paul’s Drag Race </a:t>
            </a:r>
            <a:r>
              <a:rPr lang="en-US" sz="2400" dirty="0"/>
              <a:t>and in play </a:t>
            </a:r>
            <a:r>
              <a:rPr lang="en-US" sz="2400" i="1" dirty="0"/>
              <a:t>Head Over Heels</a:t>
            </a:r>
            <a:r>
              <a:rPr lang="en-US" sz="2400" dirty="0"/>
              <a:t>, making her the first out trans woman to originate a lead role on Broadway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ED5D39-DF94-42AA-B709-B15AF4CA7FF7}"/>
              </a:ext>
            </a:extLst>
          </p:cNvPr>
          <p:cNvSpPr txBox="1"/>
          <p:nvPr/>
        </p:nvSpPr>
        <p:spPr>
          <a:xfrm>
            <a:off x="7119791" y="2160204"/>
            <a:ext cx="20869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Bauhaus 93" panose="04030905020B02020C02" pitchFamily="82" charset="0"/>
              </a:rPr>
              <a:t>she/her</a:t>
            </a:r>
          </a:p>
          <a:p>
            <a:endParaRPr lang="en-US" sz="2400" dirty="0">
              <a:latin typeface="Bauhaus 93" panose="04030905020B02020C02" pitchFamily="8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FB800C-01CD-42D4-9624-F37A5ABB1B13}"/>
              </a:ext>
            </a:extLst>
          </p:cNvPr>
          <p:cNvSpPr txBox="1"/>
          <p:nvPr/>
        </p:nvSpPr>
        <p:spPr>
          <a:xfrm>
            <a:off x="10469493" y="151906"/>
            <a:ext cx="20869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Bauhaus 93" panose="04030905020B02020C02" pitchFamily="82" charset="0"/>
              </a:rPr>
              <a:t>1979-</a:t>
            </a:r>
          </a:p>
          <a:p>
            <a:endParaRPr lang="en-US" sz="2400" dirty="0">
              <a:latin typeface="Bauhaus 93" panose="04030905020B02020C02" pitchFamily="82" charset="0"/>
            </a:endParaRPr>
          </a:p>
        </p:txBody>
      </p:sp>
      <p:pic>
        <p:nvPicPr>
          <p:cNvPr id="6" name="Picture Placeholder 5" descr="A picture containing person, clothing, wearing, smiling&#10;&#10;Description automatically generated">
            <a:extLst>
              <a:ext uri="{FF2B5EF4-FFF2-40B4-BE49-F238E27FC236}">
                <a16:creationId xmlns:a16="http://schemas.microsoft.com/office/drawing/2014/main" id="{CCA55397-21AB-4493-976A-CAD7E7EB2EB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" r="2530"/>
          <a:stretch>
            <a:fillRect/>
          </a:stretch>
        </p:blipFill>
        <p:spPr>
          <a:xfrm>
            <a:off x="534520" y="921347"/>
            <a:ext cx="6172200" cy="4873625"/>
          </a:xfr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D751B37-19C7-4960-8A60-6618EDD6C59F}"/>
              </a:ext>
            </a:extLst>
          </p:cNvPr>
          <p:cNvSpPr txBox="1">
            <a:spLocks/>
          </p:cNvSpPr>
          <p:nvPr/>
        </p:nvSpPr>
        <p:spPr>
          <a:xfrm>
            <a:off x="9692640" y="6321374"/>
            <a:ext cx="2388443" cy="59227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900" dirty="0">
                <a:latin typeface="Bauhaus 93" panose="04030905020B02020C02" pitchFamily="82" charset="0"/>
              </a:rPr>
              <a:t>@</a:t>
            </a:r>
            <a:r>
              <a:rPr lang="en-US" sz="3300" dirty="0">
                <a:latin typeface="Bauhaus 93" panose="04030905020B02020C02" pitchFamily="82" charset="0"/>
              </a:rPr>
              <a:t>peppermint 247</a:t>
            </a:r>
            <a:endParaRPr lang="en-US" dirty="0"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442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CE424-692F-496E-8364-3E8767CB4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7281" y="888602"/>
            <a:ext cx="3932237" cy="16002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Bauhaus 93" panose="04030905020B02020C02" pitchFamily="82" charset="0"/>
              </a:rPr>
              <a:t>Demi Lovato</a:t>
            </a:r>
            <a:br>
              <a:rPr lang="en-US" sz="5400" dirty="0">
                <a:latin typeface="Bauhaus 93" panose="04030905020B02020C02" pitchFamily="82" charset="0"/>
              </a:rPr>
            </a:br>
            <a:endParaRPr lang="en-US" sz="5400" dirty="0">
              <a:latin typeface="Bauhaus 93" panose="04030905020B02020C02" pitchFamily="8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6031E0-F5AF-4217-A8F4-70A99E6890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21926" y="2563586"/>
            <a:ext cx="3932237" cy="2922814"/>
          </a:xfrm>
        </p:spPr>
        <p:txBody>
          <a:bodyPr>
            <a:normAutofit/>
          </a:bodyPr>
          <a:lstStyle/>
          <a:p>
            <a:r>
              <a:rPr lang="en-US" sz="2400" dirty="0"/>
              <a:t>Nonbinary American singer, songwriter, and actor, known for their activist work for LGBTQ+ rights and against bullying</a:t>
            </a:r>
          </a:p>
        </p:txBody>
      </p:sp>
      <p:pic>
        <p:nvPicPr>
          <p:cNvPr id="8" name="Picture Placeholder 7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AC8B1C4C-8EFD-40AC-823C-B90F41A11C3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0" r="9790"/>
          <a:stretch>
            <a:fillRect/>
          </a:stretch>
        </p:blipFill>
        <p:spPr>
          <a:xfrm>
            <a:off x="559027" y="992187"/>
            <a:ext cx="6172200" cy="487362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13CF24-E8A3-4114-B0EE-978FCB6BB45E}"/>
              </a:ext>
            </a:extLst>
          </p:cNvPr>
          <p:cNvSpPr txBox="1"/>
          <p:nvPr/>
        </p:nvSpPr>
        <p:spPr>
          <a:xfrm>
            <a:off x="7221926" y="1644577"/>
            <a:ext cx="15418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Bauhaus 93" panose="04030905020B02020C02" pitchFamily="82" charset="0"/>
              </a:rPr>
              <a:t>they/them</a:t>
            </a:r>
          </a:p>
          <a:p>
            <a:endParaRPr lang="en-US" sz="2400" dirty="0">
              <a:latin typeface="Bauhaus 93" panose="04030905020B02020C02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39979C-4CDF-42FB-879B-07C37E07289E}"/>
              </a:ext>
            </a:extLst>
          </p:cNvPr>
          <p:cNvSpPr txBox="1"/>
          <p:nvPr/>
        </p:nvSpPr>
        <p:spPr>
          <a:xfrm>
            <a:off x="10650117" y="6267315"/>
            <a:ext cx="15418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Bauhaus 93" panose="04030905020B02020C02" pitchFamily="82" charset="0"/>
              </a:rPr>
              <a:t>@ddlovato</a:t>
            </a:r>
          </a:p>
          <a:p>
            <a:endParaRPr lang="en-US" sz="2400" dirty="0">
              <a:latin typeface="Bauhaus 93" panose="04030905020B02020C02" pitchFamily="8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62E49E-E34E-4ABD-BB5A-968720B65A87}"/>
              </a:ext>
            </a:extLst>
          </p:cNvPr>
          <p:cNvSpPr txBox="1"/>
          <p:nvPr/>
        </p:nvSpPr>
        <p:spPr>
          <a:xfrm>
            <a:off x="10253291" y="222746"/>
            <a:ext cx="20869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Bauhaus 93" panose="04030905020B02020C02" pitchFamily="82" charset="0"/>
              </a:rPr>
              <a:t>1992-</a:t>
            </a:r>
          </a:p>
          <a:p>
            <a:endParaRPr lang="en-US" sz="2400" dirty="0"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312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CE424-692F-496E-8364-3E8767CB4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7322" y="789248"/>
            <a:ext cx="3932237" cy="1600200"/>
          </a:xfrm>
        </p:spPr>
        <p:txBody>
          <a:bodyPr>
            <a:normAutofit/>
          </a:bodyPr>
          <a:lstStyle/>
          <a:p>
            <a:r>
              <a:rPr lang="en-US" sz="5400" dirty="0">
                <a:effectLst/>
                <a:latin typeface="Bauhaus 93" panose="04030905020B02020C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Lee </a:t>
            </a:r>
            <a:r>
              <a:rPr lang="en-US" sz="5400" dirty="0" err="1">
                <a:effectLst/>
                <a:latin typeface="Bauhaus 93" panose="04030905020B02020C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Mokobe</a:t>
            </a:r>
            <a:b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6031E0-F5AF-4217-A8F4-70A99E6890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2036" y="1874789"/>
            <a:ext cx="2045980" cy="514659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Bauhaus 93" panose="04030905020B02020C02" pitchFamily="82" charset="0"/>
              </a:rPr>
              <a:t>he/him/they/them</a:t>
            </a:r>
          </a:p>
        </p:txBody>
      </p:sp>
      <p:pic>
        <p:nvPicPr>
          <p:cNvPr id="7" name="Picture Placeholder 6" descr="A person wearing a hat&#10;&#10;Description automatically generated with low confidence">
            <a:extLst>
              <a:ext uri="{FF2B5EF4-FFF2-40B4-BE49-F238E27FC236}">
                <a16:creationId xmlns:a16="http://schemas.microsoft.com/office/drawing/2014/main" id="{ADE4C2D8-874A-4E2F-9421-A0FE48D0486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4" r="14404"/>
          <a:stretch>
            <a:fillRect/>
          </a:stretch>
        </p:blipFill>
        <p:spPr>
          <a:xfrm>
            <a:off x="476964" y="1054537"/>
            <a:ext cx="6172200" cy="487362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F793EA-ED23-423F-AD36-6209676DC4FC}"/>
              </a:ext>
            </a:extLst>
          </p:cNvPr>
          <p:cNvSpPr txBox="1"/>
          <p:nvPr/>
        </p:nvSpPr>
        <p:spPr>
          <a:xfrm>
            <a:off x="7193902" y="2828835"/>
            <a:ext cx="3932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Transqueer</a:t>
            </a:r>
            <a:r>
              <a:rPr lang="en-US" sz="2400" dirty="0"/>
              <a:t> South African slam poet, whose award-winning writing and performance discuss social justice, Blackness, and immigration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E1FE2D3-B0FA-4AF4-BAE8-6B73A1FAF813}"/>
              </a:ext>
            </a:extLst>
          </p:cNvPr>
          <p:cNvSpPr txBox="1">
            <a:spLocks/>
          </p:cNvSpPr>
          <p:nvPr/>
        </p:nvSpPr>
        <p:spPr>
          <a:xfrm>
            <a:off x="10160437" y="6274025"/>
            <a:ext cx="1931404" cy="51465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900" dirty="0">
                <a:latin typeface="Bauhaus 93" panose="04030905020B02020C02" pitchFamily="82" charset="0"/>
              </a:rPr>
              <a:t>@</a:t>
            </a:r>
            <a:r>
              <a:rPr lang="en-US" sz="3300" dirty="0">
                <a:latin typeface="Bauhaus 93" panose="04030905020B02020C02" pitchFamily="82" charset="0"/>
              </a:rPr>
              <a:t>leemokobe</a:t>
            </a:r>
            <a:endParaRPr lang="en-US" dirty="0">
              <a:latin typeface="Bauhaus 93" panose="04030905020B02020C02" pitchFamily="8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545D29-8205-4071-B558-1990676CB1DE}"/>
              </a:ext>
            </a:extLst>
          </p:cNvPr>
          <p:cNvSpPr txBox="1"/>
          <p:nvPr/>
        </p:nvSpPr>
        <p:spPr>
          <a:xfrm>
            <a:off x="10253291" y="222746"/>
            <a:ext cx="20869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Bauhaus 93" panose="04030905020B02020C02" pitchFamily="82" charset="0"/>
              </a:rPr>
              <a:t>1995-</a:t>
            </a:r>
          </a:p>
          <a:p>
            <a:endParaRPr lang="en-US" sz="2400" dirty="0"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236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CE424-692F-496E-8364-3E8767CB4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1968" y="1399592"/>
            <a:ext cx="3932237" cy="1600200"/>
          </a:xfrm>
        </p:spPr>
        <p:txBody>
          <a:bodyPr>
            <a:noAutofit/>
          </a:bodyPr>
          <a:lstStyle/>
          <a:p>
            <a:r>
              <a:rPr lang="en-US" sz="5400" dirty="0">
                <a:latin typeface="Bauhaus 93" panose="04030905020B02020C02" pitchFamily="82" charset="0"/>
              </a:rPr>
              <a:t>Alok </a:t>
            </a:r>
            <a:r>
              <a:rPr lang="en-US" sz="5400" dirty="0" err="1">
                <a:latin typeface="Bauhaus 93" panose="04030905020B02020C02" pitchFamily="82" charset="0"/>
              </a:rPr>
              <a:t>Vaid</a:t>
            </a:r>
            <a:r>
              <a:rPr lang="en-US" sz="5400" dirty="0">
                <a:latin typeface="Bauhaus 93" panose="04030905020B02020C02" pitchFamily="82" charset="0"/>
              </a:rPr>
              <a:t>-Menon</a:t>
            </a:r>
            <a:br>
              <a:rPr lang="en-US" sz="5400" dirty="0">
                <a:latin typeface="Bauhaus 93" panose="04030905020B02020C02" pitchFamily="82" charset="0"/>
              </a:rPr>
            </a:br>
            <a:endParaRPr lang="en-US" sz="5400" dirty="0">
              <a:latin typeface="Bauhaus 93" panose="04030905020B02020C02" pitchFamily="8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6031E0-F5AF-4217-A8F4-70A99E6890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47282" y="2883159"/>
            <a:ext cx="3932237" cy="3258750"/>
          </a:xfrm>
        </p:spPr>
        <p:txBody>
          <a:bodyPr>
            <a:normAutofit/>
          </a:bodyPr>
          <a:lstStyle/>
          <a:p>
            <a:r>
              <a:rPr lang="en-US" sz="2400" dirty="0"/>
              <a:t>Gender non-conforming author, performer, artist, and culture shifter, and the creator of #DeGenderFashion, a movement to </a:t>
            </a:r>
            <a:r>
              <a:rPr lang="en-US" sz="2400" dirty="0" err="1"/>
              <a:t>degender</a:t>
            </a:r>
            <a:r>
              <a:rPr lang="en-US" sz="2400" dirty="0"/>
              <a:t> the fashion and beauty industries</a:t>
            </a:r>
          </a:p>
        </p:txBody>
      </p:sp>
      <p:pic>
        <p:nvPicPr>
          <p:cNvPr id="8" name="Picture Placeholder 7" descr="A person sitting on a couch&#10;&#10;Description automatically generated with low confidence">
            <a:extLst>
              <a:ext uri="{FF2B5EF4-FFF2-40B4-BE49-F238E27FC236}">
                <a16:creationId xmlns:a16="http://schemas.microsoft.com/office/drawing/2014/main" id="{41B7F2FD-4BAD-4B4E-AEEE-D6DAF64B967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>
            <a:off x="485353" y="819645"/>
            <a:ext cx="6172200" cy="487362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D98C33-3475-4376-BFBB-939DB5049D75}"/>
              </a:ext>
            </a:extLst>
          </p:cNvPr>
          <p:cNvSpPr txBox="1"/>
          <p:nvPr/>
        </p:nvSpPr>
        <p:spPr>
          <a:xfrm>
            <a:off x="7147282" y="2199692"/>
            <a:ext cx="15418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Bauhaus 93" panose="04030905020B02020C02" pitchFamily="82" charset="0"/>
              </a:rPr>
              <a:t>they/them</a:t>
            </a:r>
          </a:p>
          <a:p>
            <a:endParaRPr lang="en-US" sz="2400" dirty="0">
              <a:latin typeface="Bauhaus 93" panose="04030905020B02020C02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FB98B0-02ED-4844-8906-5DB8C5E0C1B5}"/>
              </a:ext>
            </a:extLst>
          </p:cNvPr>
          <p:cNvSpPr txBox="1"/>
          <p:nvPr/>
        </p:nvSpPr>
        <p:spPr>
          <a:xfrm>
            <a:off x="10293275" y="6266923"/>
            <a:ext cx="18710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Bauhaus 93" panose="04030905020B02020C02" pitchFamily="82" charset="0"/>
              </a:rPr>
              <a:t>@alokvmenon</a:t>
            </a:r>
          </a:p>
          <a:p>
            <a:endParaRPr lang="en-US" sz="2400" dirty="0">
              <a:latin typeface="Bauhaus 93" panose="04030905020B02020C02" pitchFamily="8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A19BB2-1B9E-4A6E-A04A-50C6C53DCB3C}"/>
              </a:ext>
            </a:extLst>
          </p:cNvPr>
          <p:cNvSpPr txBox="1"/>
          <p:nvPr/>
        </p:nvSpPr>
        <p:spPr>
          <a:xfrm>
            <a:off x="10253291" y="222746"/>
            <a:ext cx="20869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Bauhaus 93" panose="04030905020B02020C02" pitchFamily="82" charset="0"/>
              </a:rPr>
              <a:t>1991-</a:t>
            </a:r>
          </a:p>
          <a:p>
            <a:endParaRPr lang="en-US" sz="2400" dirty="0"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241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CE424-692F-496E-8364-3E8767CB4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1926" y="774441"/>
            <a:ext cx="3932237" cy="16002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Bauhaus 93" panose="04030905020B02020C02" pitchFamily="82" charset="0"/>
              </a:rPr>
              <a:t>Laverne Cox</a:t>
            </a:r>
            <a:br>
              <a:rPr lang="en-US" sz="5400" dirty="0">
                <a:latin typeface="Bauhaus 93" panose="04030905020B02020C02" pitchFamily="82" charset="0"/>
              </a:rPr>
            </a:br>
            <a:endParaRPr lang="en-US" sz="5400" dirty="0">
              <a:latin typeface="Bauhaus 93" panose="04030905020B02020C02" pitchFamily="82" charset="0"/>
            </a:endParaRPr>
          </a:p>
        </p:txBody>
      </p:sp>
      <p:pic>
        <p:nvPicPr>
          <p:cNvPr id="6" name="Picture Placeholder 5" descr="A picture containing person, wall, indoor, posing&#10;&#10;Description automatically generated">
            <a:extLst>
              <a:ext uri="{FF2B5EF4-FFF2-40B4-BE49-F238E27FC236}">
                <a16:creationId xmlns:a16="http://schemas.microsoft.com/office/drawing/2014/main" id="{8D02CFD3-B8BA-4F59-9C27-24BD2DE5607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0" b="10020"/>
          <a:stretch>
            <a:fillRect/>
          </a:stretch>
        </p:blipFill>
        <p:spPr>
          <a:xfrm>
            <a:off x="606425" y="865188"/>
            <a:ext cx="6172200" cy="487362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6031E0-F5AF-4217-A8F4-70A99E6890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21925" y="2244536"/>
            <a:ext cx="3932237" cy="3811588"/>
          </a:xfrm>
        </p:spPr>
        <p:txBody>
          <a:bodyPr>
            <a:normAutofit/>
          </a:bodyPr>
          <a:lstStyle/>
          <a:p>
            <a:r>
              <a:rPr lang="en-US" sz="2400" dirty="0"/>
              <a:t>American actress, director, and LGBTQ rights advocate committed to increasing Black and LGBTQ representation in film and media and fighting against identity-based violence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994D5C-4B0C-4073-A187-707A863E191C}"/>
              </a:ext>
            </a:extLst>
          </p:cNvPr>
          <p:cNvSpPr txBox="1"/>
          <p:nvPr/>
        </p:nvSpPr>
        <p:spPr>
          <a:xfrm>
            <a:off x="7221926" y="1475095"/>
            <a:ext cx="20869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Bauhaus 93" panose="04030905020B02020C02" pitchFamily="82" charset="0"/>
              </a:rPr>
              <a:t>she/her</a:t>
            </a:r>
          </a:p>
          <a:p>
            <a:endParaRPr lang="en-US" sz="2400" dirty="0">
              <a:latin typeface="Bauhaus 93" panose="04030905020B02020C02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ED452C-F1AF-4B57-A16E-5DBA7D252AF6}"/>
              </a:ext>
            </a:extLst>
          </p:cNvPr>
          <p:cNvSpPr txBox="1"/>
          <p:nvPr/>
        </p:nvSpPr>
        <p:spPr>
          <a:xfrm>
            <a:off x="10294141" y="6179398"/>
            <a:ext cx="20869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Bauhaus 93" panose="04030905020B02020C02" pitchFamily="82" charset="0"/>
              </a:rPr>
              <a:t>@lavernecox</a:t>
            </a:r>
          </a:p>
          <a:p>
            <a:endParaRPr lang="en-US" sz="2400" dirty="0">
              <a:latin typeface="Bauhaus 93" panose="04030905020B02020C02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BAE50C-0A4A-4E60-B163-DC66792A45B2}"/>
              </a:ext>
            </a:extLst>
          </p:cNvPr>
          <p:cNvSpPr txBox="1"/>
          <p:nvPr/>
        </p:nvSpPr>
        <p:spPr>
          <a:xfrm>
            <a:off x="10423233" y="186721"/>
            <a:ext cx="20869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Bauhaus 93" panose="04030905020B02020C02" pitchFamily="82" charset="0"/>
              </a:rPr>
              <a:t>1972-</a:t>
            </a:r>
          </a:p>
          <a:p>
            <a:endParaRPr lang="en-US" sz="2400" dirty="0"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545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CE424-692F-496E-8364-3E8767CB4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1966" y="963386"/>
            <a:ext cx="4543977" cy="1600200"/>
          </a:xfrm>
        </p:spPr>
        <p:txBody>
          <a:bodyPr>
            <a:noAutofit/>
          </a:bodyPr>
          <a:lstStyle/>
          <a:p>
            <a:r>
              <a:rPr lang="en-US" sz="5200" dirty="0">
                <a:effectLst/>
                <a:latin typeface="Bauhaus 93" panose="04030905020B02020C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Laxmi Narayan Tripathi</a:t>
            </a:r>
            <a:endParaRPr lang="en-US" sz="5200" dirty="0">
              <a:latin typeface="Bauhaus 93" panose="04030905020B02020C02" pitchFamily="8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6031E0-F5AF-4217-A8F4-70A99E6890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47282" y="3304226"/>
            <a:ext cx="3932237" cy="170287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Transgender and Hijra rights activist, Bollywood actress, dancer, choreographer, and motivational speaker from Mumbai, India</a:t>
            </a:r>
          </a:p>
        </p:txBody>
      </p:sp>
      <p:pic>
        <p:nvPicPr>
          <p:cNvPr id="8" name="Picture Placeholder 7" descr="A picture containing outdoor, person, dancer, sport&#10;&#10;Description automatically generated">
            <a:extLst>
              <a:ext uri="{FF2B5EF4-FFF2-40B4-BE49-F238E27FC236}">
                <a16:creationId xmlns:a16="http://schemas.microsoft.com/office/drawing/2014/main" id="{E0C4A715-5303-4F63-B8DF-F77D56BDDD8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0" b="10520"/>
          <a:stretch>
            <a:fillRect/>
          </a:stretch>
        </p:blipFill>
        <p:spPr>
          <a:xfrm>
            <a:off x="405914" y="992187"/>
            <a:ext cx="6172200" cy="4873625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24D99D6-97AF-4750-8294-1566AA4693D4}"/>
              </a:ext>
            </a:extLst>
          </p:cNvPr>
          <p:cNvSpPr txBox="1"/>
          <p:nvPr/>
        </p:nvSpPr>
        <p:spPr>
          <a:xfrm>
            <a:off x="7147282" y="2429324"/>
            <a:ext cx="15418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Bauhaus 93" panose="04030905020B02020C02" pitchFamily="82" charset="0"/>
              </a:rPr>
              <a:t>she/her</a:t>
            </a:r>
          </a:p>
          <a:p>
            <a:endParaRPr lang="en-US" sz="2400" dirty="0">
              <a:latin typeface="Bauhaus 93" panose="04030905020B02020C02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008EEA-EEE9-4CB1-AFA2-D1E9C41DB1C7}"/>
              </a:ext>
            </a:extLst>
          </p:cNvPr>
          <p:cNvSpPr txBox="1"/>
          <p:nvPr/>
        </p:nvSpPr>
        <p:spPr>
          <a:xfrm>
            <a:off x="9181354" y="6374444"/>
            <a:ext cx="333099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Bauhaus 93" panose="04030905020B02020C02" pitchFamily="82" charset="0"/>
              </a:rPr>
              <a:t>@laxminarayan_tripathi</a:t>
            </a:r>
          </a:p>
          <a:p>
            <a:endParaRPr lang="en-US" sz="2400" dirty="0">
              <a:latin typeface="Bauhaus 93" panose="04030905020B02020C02" pitchFamily="8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169B7E-512E-4FAD-8F15-835E18D76535}"/>
              </a:ext>
            </a:extLst>
          </p:cNvPr>
          <p:cNvSpPr txBox="1"/>
          <p:nvPr/>
        </p:nvSpPr>
        <p:spPr>
          <a:xfrm>
            <a:off x="10253291" y="222746"/>
            <a:ext cx="20869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Bauhaus 93" panose="04030905020B02020C02" pitchFamily="82" charset="0"/>
              </a:rPr>
              <a:t>1979-</a:t>
            </a:r>
          </a:p>
          <a:p>
            <a:endParaRPr lang="en-US" sz="2400" dirty="0"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619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CE424-692F-496E-8364-3E8767CB4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1926" y="963386"/>
            <a:ext cx="3932237" cy="16002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Bauhaus 93" panose="04030905020B02020C02" pitchFamily="82" charset="0"/>
              </a:rPr>
              <a:t>Janet Mock</a:t>
            </a:r>
            <a:br>
              <a:rPr lang="en-US" sz="5400" dirty="0">
                <a:latin typeface="Bauhaus 93" panose="04030905020B02020C02" pitchFamily="82" charset="0"/>
              </a:rPr>
            </a:br>
            <a:endParaRPr lang="en-US" sz="5400" dirty="0">
              <a:latin typeface="Bauhaus 93" panose="04030905020B02020C02" pitchFamily="8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6031E0-F5AF-4217-A8F4-70A99E6890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21926" y="2388621"/>
            <a:ext cx="4217406" cy="3811588"/>
          </a:xfrm>
        </p:spPr>
        <p:txBody>
          <a:bodyPr>
            <a:normAutofit/>
          </a:bodyPr>
          <a:lstStyle/>
          <a:p>
            <a:r>
              <a:rPr lang="en-US" sz="2400" dirty="0"/>
              <a:t>Emmy-nominated writer and producer of </a:t>
            </a:r>
            <a:r>
              <a:rPr lang="en-US" sz="2400" i="1" dirty="0"/>
              <a:t>POSE</a:t>
            </a:r>
            <a:r>
              <a:rPr lang="en-US" sz="2400" dirty="0"/>
              <a:t>, and first transgender person to sign a production contract with a major studio</a:t>
            </a:r>
          </a:p>
          <a:p>
            <a:endParaRPr lang="en-US" sz="1000" dirty="0"/>
          </a:p>
          <a:p>
            <a:r>
              <a:rPr lang="en-US" sz="2400" dirty="0"/>
              <a:t>One of TIME’s 100 most influential people and recipient of the Sylvia Rivera Activist Award</a:t>
            </a:r>
          </a:p>
        </p:txBody>
      </p:sp>
      <p:pic>
        <p:nvPicPr>
          <p:cNvPr id="8" name="Picture Placeholder 7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39FCC9F5-7343-4161-BDDC-2866611ECB0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1" r="7791"/>
          <a:stretch>
            <a:fillRect/>
          </a:stretch>
        </p:blipFill>
        <p:spPr>
          <a:xfrm>
            <a:off x="461898" y="992187"/>
            <a:ext cx="6172200" cy="487362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C11560-B24C-439A-9F8E-0F283C5F1E2C}"/>
              </a:ext>
            </a:extLst>
          </p:cNvPr>
          <p:cNvSpPr txBox="1"/>
          <p:nvPr/>
        </p:nvSpPr>
        <p:spPr>
          <a:xfrm>
            <a:off x="7221926" y="1763486"/>
            <a:ext cx="15418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Bauhaus 93" panose="04030905020B02020C02" pitchFamily="82" charset="0"/>
              </a:rPr>
              <a:t>she/her</a:t>
            </a:r>
          </a:p>
          <a:p>
            <a:endParaRPr lang="en-US" sz="2400" dirty="0">
              <a:latin typeface="Bauhaus 93" panose="04030905020B02020C02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4857CA-317D-4E8D-B43B-0702EB79705B}"/>
              </a:ext>
            </a:extLst>
          </p:cNvPr>
          <p:cNvSpPr txBox="1"/>
          <p:nvPr/>
        </p:nvSpPr>
        <p:spPr>
          <a:xfrm>
            <a:off x="10440987" y="6282867"/>
            <a:ext cx="198738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Bauhaus 93" panose="04030905020B02020C02" pitchFamily="82" charset="0"/>
              </a:rPr>
              <a:t>@janetmock</a:t>
            </a:r>
          </a:p>
          <a:p>
            <a:endParaRPr lang="en-US" sz="2400" dirty="0">
              <a:latin typeface="Bauhaus 93" panose="04030905020B02020C02" pitchFamily="8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6E1393-1B5D-4727-9578-29209F6359CB}"/>
              </a:ext>
            </a:extLst>
          </p:cNvPr>
          <p:cNvSpPr txBox="1"/>
          <p:nvPr/>
        </p:nvSpPr>
        <p:spPr>
          <a:xfrm>
            <a:off x="10253291" y="222746"/>
            <a:ext cx="20869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Bauhaus 93" panose="04030905020B02020C02" pitchFamily="82" charset="0"/>
              </a:rPr>
              <a:t>1983-</a:t>
            </a:r>
          </a:p>
          <a:p>
            <a:endParaRPr lang="en-US" sz="2400" dirty="0"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398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2100-CE3B-4F03-B78B-E61B3092F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4689" y="792034"/>
            <a:ext cx="4937958" cy="1600200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latin typeface="Bauhaus 93" panose="04030905020B02020C02" pitchFamily="82" charset="0"/>
              </a:rPr>
              <a:t>Rachel Crandall-Crocker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03A605-820E-45BD-9E9C-2A3CE6AA2D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5484" y="2923882"/>
            <a:ext cx="4560652" cy="3083769"/>
          </a:xfrm>
        </p:spPr>
        <p:txBody>
          <a:bodyPr>
            <a:normAutofit/>
          </a:bodyPr>
          <a:lstStyle/>
          <a:p>
            <a:r>
              <a:rPr lang="en-US" sz="2400" dirty="0"/>
              <a:t>Upset that trans individuals only had a somber holiday to observe, Transgender Day of Remembrance, she founded Transgender Day of Visibility in 2009 to celebrate the diversity and vitality of transgender folks worldwide</a:t>
            </a:r>
          </a:p>
        </p:txBody>
      </p:sp>
      <p:pic>
        <p:nvPicPr>
          <p:cNvPr id="8" name="Picture Placeholder 7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579D0AFC-C404-4AB1-8CAE-7DC947603E9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2" b="22772"/>
          <a:stretch>
            <a:fillRect/>
          </a:stretch>
        </p:blipFill>
        <p:spPr>
          <a:xfrm>
            <a:off x="489353" y="992187"/>
            <a:ext cx="6172200" cy="487362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E4DE4C-2C5E-413C-8E0C-B1E0E74EB037}"/>
              </a:ext>
            </a:extLst>
          </p:cNvPr>
          <p:cNvSpPr txBox="1"/>
          <p:nvPr/>
        </p:nvSpPr>
        <p:spPr>
          <a:xfrm>
            <a:off x="6764689" y="2276350"/>
            <a:ext cx="20869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Bauhaus 93" panose="04030905020B02020C02" pitchFamily="82" charset="0"/>
              </a:rPr>
              <a:t>she/her</a:t>
            </a:r>
          </a:p>
          <a:p>
            <a:endParaRPr lang="en-US" sz="2400" dirty="0">
              <a:latin typeface="Bauhaus 93" panose="04030905020B02020C02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05828E-0ABF-4771-B933-9654B81ACAEE}"/>
              </a:ext>
            </a:extLst>
          </p:cNvPr>
          <p:cNvSpPr txBox="1"/>
          <p:nvPr/>
        </p:nvSpPr>
        <p:spPr>
          <a:xfrm>
            <a:off x="10025494" y="6211671"/>
            <a:ext cx="20869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Bauhaus 93" panose="04030905020B02020C02" pitchFamily="82" charset="0"/>
              </a:rPr>
              <a:t>@rachelcrandall</a:t>
            </a:r>
          </a:p>
          <a:p>
            <a:endParaRPr lang="en-US" sz="2400" dirty="0">
              <a:latin typeface="Bauhaus 93" panose="04030905020B02020C02" pitchFamily="8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05D96D-D2B0-45D2-B589-62F3AD5F8C8D}"/>
              </a:ext>
            </a:extLst>
          </p:cNvPr>
          <p:cNvSpPr txBox="1"/>
          <p:nvPr/>
        </p:nvSpPr>
        <p:spPr>
          <a:xfrm>
            <a:off x="10317837" y="123087"/>
            <a:ext cx="20869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Bauhaus 93" panose="04030905020B02020C02" pitchFamily="82" charset="0"/>
              </a:rPr>
              <a:t>1958-</a:t>
            </a:r>
          </a:p>
        </p:txBody>
      </p:sp>
    </p:spTree>
    <p:extLst>
      <p:ext uri="{BB962C8B-B14F-4D97-AF65-F5344CB8AC3E}">
        <p14:creationId xmlns:p14="http://schemas.microsoft.com/office/powerpoint/2010/main" val="561910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2100-CE3B-4F03-B78B-E61B3092F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5657" y="169165"/>
            <a:ext cx="4340319" cy="1646044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latin typeface="Bauhaus 93" panose="04030905020B02020C02" pitchFamily="82" charset="0"/>
              </a:rPr>
              <a:t>Sylvia Rivera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03A605-820E-45BD-9E9C-2A3CE6AA2D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18903" y="2581285"/>
            <a:ext cx="4090565" cy="3811588"/>
          </a:xfrm>
        </p:spPr>
        <p:txBody>
          <a:bodyPr>
            <a:normAutofit/>
          </a:bodyPr>
          <a:lstStyle/>
          <a:p>
            <a:r>
              <a:rPr lang="en-US" sz="2400" dirty="0"/>
              <a:t>Community worker, drag queen, and transgender liberation activist, who participated in actions with the Gay Liberation Front and STAR, fighting for trans individuals to have a place in the movement </a:t>
            </a:r>
          </a:p>
        </p:txBody>
      </p:sp>
      <p:pic>
        <p:nvPicPr>
          <p:cNvPr id="8" name="Picture Placeholder 7" descr="A picture containing tree, outdoor, person, road&#10;&#10;Description automatically generated">
            <a:extLst>
              <a:ext uri="{FF2B5EF4-FFF2-40B4-BE49-F238E27FC236}">
                <a16:creationId xmlns:a16="http://schemas.microsoft.com/office/drawing/2014/main" id="{1C9DDD13-8496-44A2-B9A0-05FF0F0E3D6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0" b="10520"/>
          <a:stretch>
            <a:fillRect/>
          </a:stretch>
        </p:blipFill>
        <p:spPr>
          <a:xfrm>
            <a:off x="684123" y="992187"/>
            <a:ext cx="6172200" cy="487362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058111-0682-4462-900E-82A6297983A9}"/>
              </a:ext>
            </a:extLst>
          </p:cNvPr>
          <p:cNvSpPr txBox="1"/>
          <p:nvPr/>
        </p:nvSpPr>
        <p:spPr>
          <a:xfrm>
            <a:off x="10253291" y="222746"/>
            <a:ext cx="20869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Bauhaus 93" panose="04030905020B02020C02" pitchFamily="82" charset="0"/>
              </a:rPr>
              <a:t>1951-2002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42710A-467E-4C8D-B6AE-AE3ACEADB930}"/>
              </a:ext>
            </a:extLst>
          </p:cNvPr>
          <p:cNvSpPr txBox="1"/>
          <p:nvPr/>
        </p:nvSpPr>
        <p:spPr>
          <a:xfrm>
            <a:off x="7118903" y="1758263"/>
            <a:ext cx="20869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Bauhaus 93" panose="04030905020B02020C02" pitchFamily="82" charset="0"/>
              </a:rPr>
              <a:t>she/her</a:t>
            </a:r>
          </a:p>
          <a:p>
            <a:endParaRPr lang="en-US" sz="2400" dirty="0"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006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2100-CE3B-4F03-B78B-E61B3092F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69" y="739263"/>
            <a:ext cx="5243804" cy="1600200"/>
          </a:xfrm>
        </p:spPr>
        <p:txBody>
          <a:bodyPr>
            <a:normAutofit/>
          </a:bodyPr>
          <a:lstStyle/>
          <a:p>
            <a:r>
              <a:rPr lang="en-US" sz="5200" dirty="0">
                <a:latin typeface="Bauhaus 93" panose="04030905020B02020C02" pitchFamily="82" charset="0"/>
              </a:rPr>
              <a:t>Renée </a:t>
            </a:r>
            <a:br>
              <a:rPr lang="en-US" sz="5200" dirty="0">
                <a:latin typeface="Bauhaus 93" panose="04030905020B02020C02" pitchFamily="82" charset="0"/>
              </a:rPr>
            </a:br>
            <a:r>
              <a:rPr lang="en-US" sz="5200" dirty="0">
                <a:latin typeface="Bauhaus 93" panose="04030905020B02020C02" pitchFamily="82" charset="0"/>
              </a:rPr>
              <a:t>Richards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03A605-820E-45BD-9E9C-2A3CE6AA2D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8969" y="2954540"/>
            <a:ext cx="3932237" cy="3811588"/>
          </a:xfrm>
        </p:spPr>
        <p:txBody>
          <a:bodyPr>
            <a:normAutofit/>
          </a:bodyPr>
          <a:lstStyle/>
          <a:p>
            <a:r>
              <a:rPr lang="en-US" sz="2400" dirty="0"/>
              <a:t>Former tennis player who fought to compete as a woman in the US Open and won, marking a landmark court case for transgender rights in sports</a:t>
            </a:r>
          </a:p>
        </p:txBody>
      </p:sp>
      <p:pic>
        <p:nvPicPr>
          <p:cNvPr id="8" name="Picture Placeholder 7" descr="A person holding a tennis racket&#10;&#10;Description automatically generated">
            <a:extLst>
              <a:ext uri="{FF2B5EF4-FFF2-40B4-BE49-F238E27FC236}">
                <a16:creationId xmlns:a16="http://schemas.microsoft.com/office/drawing/2014/main" id="{C8835F89-0D00-4A80-9211-9B7461945A3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7" b="18637"/>
          <a:stretch>
            <a:fillRect/>
          </a:stretch>
        </p:blipFill>
        <p:spPr>
          <a:xfrm>
            <a:off x="619577" y="970196"/>
            <a:ext cx="6172200" cy="487362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D294F5-E582-4366-B002-F9C61D2C5826}"/>
              </a:ext>
            </a:extLst>
          </p:cNvPr>
          <p:cNvSpPr txBox="1"/>
          <p:nvPr/>
        </p:nvSpPr>
        <p:spPr>
          <a:xfrm>
            <a:off x="10299040" y="200755"/>
            <a:ext cx="20869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Bauhaus 93" panose="04030905020B02020C02" pitchFamily="82" charset="0"/>
              </a:rPr>
              <a:t>1934 -</a:t>
            </a:r>
          </a:p>
          <a:p>
            <a:endParaRPr lang="en-US" sz="2400" dirty="0">
              <a:latin typeface="Bauhaus 93" panose="04030905020B02020C02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CEE949-9F8B-4623-839E-AEDD03F92ED1}"/>
              </a:ext>
            </a:extLst>
          </p:cNvPr>
          <p:cNvSpPr txBox="1"/>
          <p:nvPr/>
        </p:nvSpPr>
        <p:spPr>
          <a:xfrm>
            <a:off x="7238969" y="2185099"/>
            <a:ext cx="20869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Bauhaus 93" panose="04030905020B02020C02" pitchFamily="82" charset="0"/>
              </a:rPr>
              <a:t>she/her</a:t>
            </a:r>
          </a:p>
          <a:p>
            <a:endParaRPr lang="en-US" sz="2400" dirty="0"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432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CE424-692F-496E-8364-3E8767CB4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0627" y="1464907"/>
            <a:ext cx="3932237" cy="1600200"/>
          </a:xfrm>
        </p:spPr>
        <p:txBody>
          <a:bodyPr>
            <a:noAutofit/>
          </a:bodyPr>
          <a:lstStyle/>
          <a:p>
            <a:r>
              <a:rPr lang="en-US" sz="5400" dirty="0">
                <a:latin typeface="Bauhaus 93" panose="04030905020B02020C02" pitchFamily="82" charset="0"/>
              </a:rPr>
              <a:t>Jonathan Van Ness</a:t>
            </a:r>
            <a:br>
              <a:rPr lang="en-US" sz="5400" dirty="0">
                <a:latin typeface="Bauhaus 93" panose="04030905020B02020C02" pitchFamily="82" charset="0"/>
              </a:rPr>
            </a:br>
            <a:endParaRPr lang="en-US" sz="5400" dirty="0">
              <a:latin typeface="Bauhaus 93" panose="04030905020B02020C02" pitchFamily="8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6031E0-F5AF-4217-A8F4-70A99E6890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00626" y="3065107"/>
            <a:ext cx="3932237" cy="1670213"/>
          </a:xfrm>
        </p:spPr>
        <p:txBody>
          <a:bodyPr>
            <a:normAutofit/>
          </a:bodyPr>
          <a:lstStyle/>
          <a:p>
            <a:r>
              <a:rPr lang="en-US" sz="2400" dirty="0"/>
              <a:t>An HIV+ nonbinary truth teller, comedian, hair stylist, and tv personality</a:t>
            </a:r>
          </a:p>
        </p:txBody>
      </p:sp>
      <p:pic>
        <p:nvPicPr>
          <p:cNvPr id="8" name="Picture Placeholder 7" descr="A person with a beard and mustache&#10;&#10;Description automatically generated with low confidence">
            <a:extLst>
              <a:ext uri="{FF2B5EF4-FFF2-40B4-BE49-F238E27FC236}">
                <a16:creationId xmlns:a16="http://schemas.microsoft.com/office/drawing/2014/main" id="{7AEB27EE-6892-4C73-81C8-D9184355A44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0" b="10520"/>
          <a:stretch>
            <a:fillRect/>
          </a:stretch>
        </p:blipFill>
        <p:spPr>
          <a:xfrm>
            <a:off x="527213" y="828804"/>
            <a:ext cx="6172200" cy="487362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F14178-3A81-4B94-BD05-EAA35ED559A3}"/>
              </a:ext>
            </a:extLst>
          </p:cNvPr>
          <p:cNvSpPr txBox="1"/>
          <p:nvPr/>
        </p:nvSpPr>
        <p:spPr>
          <a:xfrm>
            <a:off x="7221924" y="2199692"/>
            <a:ext cx="15418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Bauhaus 93" panose="04030905020B02020C02" pitchFamily="82" charset="0"/>
              </a:rPr>
              <a:t>they/he/she</a:t>
            </a:r>
          </a:p>
          <a:p>
            <a:endParaRPr lang="en-US" sz="2400" dirty="0">
              <a:latin typeface="Bauhaus 93" panose="04030905020B02020C02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CACB0C-6484-48F2-B979-CDBD299BF6C3}"/>
              </a:ext>
            </a:extLst>
          </p:cNvPr>
          <p:cNvSpPr txBox="1"/>
          <p:nvPr/>
        </p:nvSpPr>
        <p:spPr>
          <a:xfrm>
            <a:off x="11154162" y="6139877"/>
            <a:ext cx="15418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Bauhaus 93" panose="04030905020B02020C02" pitchFamily="82" charset="0"/>
              </a:rPr>
              <a:t>@jvn</a:t>
            </a:r>
          </a:p>
          <a:p>
            <a:endParaRPr lang="en-US" sz="2400" dirty="0">
              <a:latin typeface="Bauhaus 93" panose="04030905020B02020C02" pitchFamily="8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28481C-D3B3-4AE1-8F4B-E639A4D8513A}"/>
              </a:ext>
            </a:extLst>
          </p:cNvPr>
          <p:cNvSpPr txBox="1"/>
          <p:nvPr/>
        </p:nvSpPr>
        <p:spPr>
          <a:xfrm>
            <a:off x="10253291" y="222746"/>
            <a:ext cx="20869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Bauhaus 93" panose="04030905020B02020C02" pitchFamily="82" charset="0"/>
              </a:rPr>
              <a:t>1987-</a:t>
            </a:r>
          </a:p>
          <a:p>
            <a:endParaRPr lang="en-US" sz="2400" dirty="0"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800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2100-CE3B-4F03-B78B-E61B3092F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5137" y="992187"/>
            <a:ext cx="3932237" cy="16002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Bauhaus 93" panose="04030905020B02020C02" pitchFamily="82" charset="0"/>
              </a:rPr>
              <a:t>Gwendolyn Ann Smith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03A605-820E-45BD-9E9C-2A3CE6AA2D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25137" y="3114804"/>
            <a:ext cx="3932237" cy="3628502"/>
          </a:xfrm>
        </p:spPr>
        <p:txBody>
          <a:bodyPr>
            <a:normAutofit/>
          </a:bodyPr>
          <a:lstStyle/>
          <a:p>
            <a:r>
              <a:rPr lang="en-US" sz="2400" dirty="0"/>
              <a:t>Founded Transgender Day of Remembrance in 1999, a day to remember people who have been killed due to anti-trans violence, which happens every year on November 20th</a:t>
            </a:r>
          </a:p>
        </p:txBody>
      </p:sp>
      <p:pic>
        <p:nvPicPr>
          <p:cNvPr id="7" name="Picture Placeholder 6" descr="A picture containing person, swimming&#10;&#10;Description automatically generated">
            <a:extLst>
              <a:ext uri="{FF2B5EF4-FFF2-40B4-BE49-F238E27FC236}">
                <a16:creationId xmlns:a16="http://schemas.microsoft.com/office/drawing/2014/main" id="{7D35E885-1220-4DBF-B02C-1C9E55FA605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619577" y="992187"/>
            <a:ext cx="6172200" cy="487362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DF2336-2286-482F-BCFF-DF9B30B8C9C5}"/>
              </a:ext>
            </a:extLst>
          </p:cNvPr>
          <p:cNvSpPr txBox="1"/>
          <p:nvPr/>
        </p:nvSpPr>
        <p:spPr>
          <a:xfrm>
            <a:off x="10299040" y="200755"/>
            <a:ext cx="20869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Bauhaus 93" panose="04030905020B02020C02" pitchFamily="82" charset="0"/>
              </a:rPr>
              <a:t>1967 -</a:t>
            </a:r>
          </a:p>
          <a:p>
            <a:endParaRPr lang="en-US" sz="2400" dirty="0">
              <a:latin typeface="Bauhaus 93" panose="04030905020B02020C02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99D00B-BD69-4ECC-9608-F99CA3BDBB70}"/>
              </a:ext>
            </a:extLst>
          </p:cNvPr>
          <p:cNvSpPr txBox="1"/>
          <p:nvPr/>
        </p:nvSpPr>
        <p:spPr>
          <a:xfrm>
            <a:off x="7125137" y="2452744"/>
            <a:ext cx="20869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Bauhaus 93" panose="04030905020B02020C02" pitchFamily="82" charset="0"/>
              </a:rPr>
              <a:t>she/her</a:t>
            </a:r>
          </a:p>
          <a:p>
            <a:endParaRPr lang="en-US" sz="2400" dirty="0">
              <a:latin typeface="Bauhaus 93" panose="04030905020B02020C02" pitchFamily="8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FCDEBC-D511-4DC1-98D6-4482D08DFF71}"/>
              </a:ext>
            </a:extLst>
          </p:cNvPr>
          <p:cNvSpPr txBox="1"/>
          <p:nvPr/>
        </p:nvSpPr>
        <p:spPr>
          <a:xfrm>
            <a:off x="10462198" y="6174620"/>
            <a:ext cx="20869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Bauhaus 93" panose="04030905020B02020C02" pitchFamily="82" charset="0"/>
              </a:rPr>
              <a:t>@gwenners</a:t>
            </a:r>
          </a:p>
          <a:p>
            <a:endParaRPr lang="en-US" sz="2400" dirty="0"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753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CE424-692F-496E-8364-3E8767CB4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1926" y="882555"/>
            <a:ext cx="3932237" cy="1600200"/>
          </a:xfrm>
        </p:spPr>
        <p:txBody>
          <a:bodyPr>
            <a:normAutofit/>
          </a:bodyPr>
          <a:lstStyle/>
          <a:p>
            <a:r>
              <a:rPr lang="en-US" sz="5400" dirty="0">
                <a:effectLst/>
                <a:latin typeface="Bauhaus 93" panose="04030905020B02020C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Kim Coco Iwamoto</a:t>
            </a:r>
            <a:endParaRPr lang="en-US" sz="5400" dirty="0">
              <a:latin typeface="Bauhaus 93" panose="04030905020B02020C02" pitchFamily="8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6031E0-F5AF-4217-A8F4-70A99E6890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21925" y="3198765"/>
            <a:ext cx="3932237" cy="3811588"/>
          </a:xfrm>
        </p:spPr>
        <p:txBody>
          <a:bodyPr>
            <a:normAutofit/>
          </a:bodyPr>
          <a:lstStyle/>
          <a:p>
            <a:r>
              <a:rPr lang="en-US" sz="2400" dirty="0"/>
              <a:t>Hawaiian politician and first openly transgender elected official in the United States</a:t>
            </a:r>
          </a:p>
        </p:txBody>
      </p:sp>
      <p:pic>
        <p:nvPicPr>
          <p:cNvPr id="7" name="Picture Placeholder 6" descr="A person speaking into a microphone&#10;&#10;Description automatically generated">
            <a:extLst>
              <a:ext uri="{FF2B5EF4-FFF2-40B4-BE49-F238E27FC236}">
                <a16:creationId xmlns:a16="http://schemas.microsoft.com/office/drawing/2014/main" id="{3D684B03-8225-4EF1-9602-86D94E22C61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4" r="7764"/>
          <a:stretch>
            <a:fillRect/>
          </a:stretch>
        </p:blipFill>
        <p:spPr>
          <a:xfrm>
            <a:off x="552465" y="992187"/>
            <a:ext cx="6172200" cy="4873625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C07D5C-D97F-4911-9ED1-A22A85928C72}"/>
              </a:ext>
            </a:extLst>
          </p:cNvPr>
          <p:cNvSpPr txBox="1"/>
          <p:nvPr/>
        </p:nvSpPr>
        <p:spPr>
          <a:xfrm>
            <a:off x="10383221" y="6286728"/>
            <a:ext cx="15418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Bauhaus 93" panose="04030905020B02020C02" pitchFamily="82" charset="0"/>
              </a:rPr>
              <a:t>@votekimcoco</a:t>
            </a:r>
            <a:endParaRPr lang="en-US" dirty="0">
              <a:latin typeface="Bauhaus 93" panose="04030905020B02020C02" pitchFamily="8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C9B1A4-DB38-4EA4-9D84-01CF419162ED}"/>
              </a:ext>
            </a:extLst>
          </p:cNvPr>
          <p:cNvSpPr txBox="1"/>
          <p:nvPr/>
        </p:nvSpPr>
        <p:spPr>
          <a:xfrm>
            <a:off x="7221926" y="2429324"/>
            <a:ext cx="15418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Bauhaus 93" panose="04030905020B02020C02" pitchFamily="82" charset="0"/>
              </a:rPr>
              <a:t>she/her</a:t>
            </a:r>
          </a:p>
          <a:p>
            <a:endParaRPr lang="en-US" sz="2400" dirty="0">
              <a:latin typeface="Bauhaus 93" panose="04030905020B02020C02" pitchFamily="8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8DCB7C-0187-48F0-B564-D8D61E99D780}"/>
              </a:ext>
            </a:extLst>
          </p:cNvPr>
          <p:cNvSpPr txBox="1"/>
          <p:nvPr/>
        </p:nvSpPr>
        <p:spPr>
          <a:xfrm>
            <a:off x="10253291" y="222746"/>
            <a:ext cx="20869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Bauhaus 93" panose="04030905020B02020C02" pitchFamily="82" charset="0"/>
              </a:rPr>
              <a:t>1968-</a:t>
            </a:r>
          </a:p>
          <a:p>
            <a:endParaRPr lang="en-US" sz="2400" dirty="0"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648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CE424-692F-496E-8364-3E8767CB4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4427" y="963386"/>
            <a:ext cx="3932237" cy="16002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Bauhaus 93" panose="04030905020B02020C02" pitchFamily="82" charset="0"/>
              </a:rPr>
              <a:t>Elliot Page</a:t>
            </a:r>
            <a:br>
              <a:rPr lang="en-US" sz="5400" dirty="0">
                <a:latin typeface="Bauhaus 93" panose="04030905020B02020C02" pitchFamily="82" charset="0"/>
              </a:rPr>
            </a:br>
            <a:endParaRPr lang="en-US" sz="5400" dirty="0">
              <a:latin typeface="Bauhaus 93" panose="04030905020B02020C02" pitchFamily="8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6031E0-F5AF-4217-A8F4-70A99E6890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78380" y="2267275"/>
            <a:ext cx="3932237" cy="3811588"/>
          </a:xfrm>
        </p:spPr>
        <p:txBody>
          <a:bodyPr>
            <a:normAutofit/>
          </a:bodyPr>
          <a:lstStyle/>
          <a:p>
            <a:r>
              <a:rPr lang="en-US" sz="2400" dirty="0"/>
              <a:t>Award-winning transgender and nonbinary Canadian actor, producer, and activist, and was the first openly transgender person on the cover on TIME Magazine</a:t>
            </a:r>
          </a:p>
        </p:txBody>
      </p:sp>
      <p:pic>
        <p:nvPicPr>
          <p:cNvPr id="8" name="Picture Placeholder 7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801DE355-0BAF-4B12-89D7-DC593CD3445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>
          <a:xfrm>
            <a:off x="401750" y="992187"/>
            <a:ext cx="6172200" cy="487362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BDD8EC-2016-4640-9643-0D7883C6B01E}"/>
              </a:ext>
            </a:extLst>
          </p:cNvPr>
          <p:cNvSpPr txBox="1"/>
          <p:nvPr/>
        </p:nvSpPr>
        <p:spPr>
          <a:xfrm>
            <a:off x="10252038" y="6088559"/>
            <a:ext cx="2497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Bauhaus 93" panose="04030905020B02020C02" pitchFamily="82" charset="0"/>
              </a:rPr>
              <a:t>@elliotpage</a:t>
            </a:r>
          </a:p>
          <a:p>
            <a:endParaRPr lang="en-US" sz="2400" dirty="0">
              <a:latin typeface="Bauhaus 93" panose="04030905020B02020C02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B211E6-2D31-4029-BD92-EA7A16037205}"/>
              </a:ext>
            </a:extLst>
          </p:cNvPr>
          <p:cNvSpPr txBox="1"/>
          <p:nvPr/>
        </p:nvSpPr>
        <p:spPr>
          <a:xfrm>
            <a:off x="7038283" y="1703885"/>
            <a:ext cx="24499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Bauhaus 93" panose="04030905020B02020C02" pitchFamily="82" charset="0"/>
              </a:rPr>
              <a:t>he/him/they/them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DD6F7C-010F-4227-B8EE-6C6B56C77059}"/>
              </a:ext>
            </a:extLst>
          </p:cNvPr>
          <p:cNvSpPr txBox="1"/>
          <p:nvPr/>
        </p:nvSpPr>
        <p:spPr>
          <a:xfrm>
            <a:off x="10555271" y="193945"/>
            <a:ext cx="20869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Bauhaus 93" panose="04030905020B02020C02" pitchFamily="82" charset="0"/>
              </a:rPr>
              <a:t>1987-</a:t>
            </a:r>
          </a:p>
          <a:p>
            <a:endParaRPr lang="en-US" sz="2400" dirty="0"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886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CE424-692F-496E-8364-3E8767CB4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9288" y="866127"/>
            <a:ext cx="4526838" cy="1600200"/>
          </a:xfrm>
        </p:spPr>
        <p:txBody>
          <a:bodyPr>
            <a:noAutofit/>
          </a:bodyPr>
          <a:lstStyle/>
          <a:p>
            <a:r>
              <a:rPr lang="en-US" sz="5400" dirty="0" err="1">
                <a:latin typeface="Bauhaus 93" panose="04030905020B02020C02" pitchFamily="82" charset="0"/>
              </a:rPr>
              <a:t>Indya</a:t>
            </a:r>
            <a:r>
              <a:rPr lang="en-US" sz="5400" dirty="0">
                <a:latin typeface="Bauhaus 93" panose="04030905020B02020C02" pitchFamily="82" charset="0"/>
              </a:rPr>
              <a:t> Moore</a:t>
            </a:r>
            <a:br>
              <a:rPr lang="en-US" sz="5400" dirty="0">
                <a:latin typeface="Bauhaus 93" panose="04030905020B02020C02" pitchFamily="82" charset="0"/>
              </a:rPr>
            </a:br>
            <a:endParaRPr lang="en-US" sz="5400" dirty="0">
              <a:latin typeface="Bauhaus 93" panose="04030905020B02020C02" pitchFamily="8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6031E0-F5AF-4217-A8F4-70A99E6890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19288" y="2419863"/>
            <a:ext cx="3932237" cy="3811588"/>
          </a:xfrm>
        </p:spPr>
        <p:txBody>
          <a:bodyPr>
            <a:normAutofit/>
          </a:bodyPr>
          <a:lstStyle/>
          <a:p>
            <a:r>
              <a:rPr lang="en-US" sz="2400" dirty="0"/>
              <a:t>Fearless transgender and nonbinary actor, model, and activist who shares their journey through generational trauma and identity to support and inspire others</a:t>
            </a:r>
          </a:p>
        </p:txBody>
      </p:sp>
      <p:pic>
        <p:nvPicPr>
          <p:cNvPr id="12" name="Picture Placeholder 11" descr="A person with the arms raised&#10;&#10;Description automatically generated with low confidence">
            <a:extLst>
              <a:ext uri="{FF2B5EF4-FFF2-40B4-BE49-F238E27FC236}">
                <a16:creationId xmlns:a16="http://schemas.microsoft.com/office/drawing/2014/main" id="{664FEB6D-DB7C-4101-B1D0-075FF35E621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0" r="7790"/>
          <a:stretch>
            <a:fillRect/>
          </a:stretch>
        </p:blipFill>
        <p:spPr>
          <a:xfrm>
            <a:off x="443237" y="866127"/>
            <a:ext cx="6172200" cy="4873625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548C46D-96FA-43B3-A29F-18D954E4C52A}"/>
              </a:ext>
            </a:extLst>
          </p:cNvPr>
          <p:cNvSpPr txBox="1"/>
          <p:nvPr/>
        </p:nvSpPr>
        <p:spPr>
          <a:xfrm>
            <a:off x="7119288" y="1650422"/>
            <a:ext cx="25285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Bauhaus 93" panose="04030905020B02020C02" pitchFamily="82" charset="0"/>
              </a:rPr>
              <a:t>they/them/she/her</a:t>
            </a:r>
          </a:p>
          <a:p>
            <a:endParaRPr lang="en-US" sz="2400" dirty="0">
              <a:latin typeface="Bauhaus 93" panose="04030905020B02020C02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2FA03A-FB2B-4D46-9604-DB761FAE164A}"/>
              </a:ext>
            </a:extLst>
          </p:cNvPr>
          <p:cNvSpPr txBox="1"/>
          <p:nvPr/>
        </p:nvSpPr>
        <p:spPr>
          <a:xfrm>
            <a:off x="10229494" y="6226716"/>
            <a:ext cx="20869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Bauhaus 93" panose="04030905020B02020C02" pitchFamily="82" charset="0"/>
              </a:rPr>
              <a:t>@indyamoore</a:t>
            </a:r>
          </a:p>
          <a:p>
            <a:endParaRPr lang="en-US" sz="2400" dirty="0">
              <a:latin typeface="Bauhaus 93" panose="04030905020B02020C02" pitchFamily="8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DFEE4B-2A1C-44E9-B839-AD26C473B938}"/>
              </a:ext>
            </a:extLst>
          </p:cNvPr>
          <p:cNvSpPr txBox="1"/>
          <p:nvPr/>
        </p:nvSpPr>
        <p:spPr>
          <a:xfrm>
            <a:off x="10602669" y="154948"/>
            <a:ext cx="20869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Bauhaus 93" panose="04030905020B02020C02" pitchFamily="82" charset="0"/>
              </a:rPr>
              <a:t>1995-</a:t>
            </a:r>
          </a:p>
          <a:p>
            <a:endParaRPr lang="en-US" sz="2400" dirty="0"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5797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587</Words>
  <Application>Microsoft Office PowerPoint</Application>
  <PresentationFormat>Widescreen</PresentationFormat>
  <Paragraphs>82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Bauhaus 93</vt:lpstr>
      <vt:lpstr>Calibri</vt:lpstr>
      <vt:lpstr>Calibri Light</vt:lpstr>
      <vt:lpstr>Office Theme</vt:lpstr>
      <vt:lpstr>TRANSGENDER DAY OF VISIBILITY</vt:lpstr>
      <vt:lpstr>Rachel Crandall-Crocker</vt:lpstr>
      <vt:lpstr>Sylvia Rivera</vt:lpstr>
      <vt:lpstr>Renée  Richards</vt:lpstr>
      <vt:lpstr>Jonathan Van Ness </vt:lpstr>
      <vt:lpstr>Gwendolyn Ann Smith</vt:lpstr>
      <vt:lpstr>Kim Coco Iwamoto</vt:lpstr>
      <vt:lpstr>Elliot Page </vt:lpstr>
      <vt:lpstr>Indya Moore </vt:lpstr>
      <vt:lpstr>Marsha P. Johnson </vt:lpstr>
      <vt:lpstr>Peppermint</vt:lpstr>
      <vt:lpstr>Demi Lovato </vt:lpstr>
      <vt:lpstr>Lee Mokobe </vt:lpstr>
      <vt:lpstr>Alok Vaid-Menon </vt:lpstr>
      <vt:lpstr>Laverne Cox </vt:lpstr>
      <vt:lpstr>Laxmi Narayan Tripathi</vt:lpstr>
      <vt:lpstr>Janet Mock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Transgender Day of Visibility</dc:title>
  <dc:creator>JoJo Sacks</dc:creator>
  <cp:lastModifiedBy>Sarah Blanc</cp:lastModifiedBy>
  <cp:revision>2</cp:revision>
  <dcterms:created xsi:type="dcterms:W3CDTF">2022-03-24T14:43:24Z</dcterms:created>
  <dcterms:modified xsi:type="dcterms:W3CDTF">2022-03-24T19:37:25Z</dcterms:modified>
</cp:coreProperties>
</file>